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Unbounded"/>
      <p:regular r:id="rId40"/>
      <p:bold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D3330A-5F33-4BF1-AA7E-990AFAF53667}">
  <a:tblStyle styleId="{16D3330A-5F33-4BF1-AA7E-990AFAF536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nbounded-regular.fntdata"/><Relationship Id="rId20" Type="http://schemas.openxmlformats.org/officeDocument/2006/relationships/slide" Target="slides/slide12.xml"/><Relationship Id="rId42" Type="http://schemas.openxmlformats.org/officeDocument/2006/relationships/font" Target="fonts/OpenSans-regular.fntdata"/><Relationship Id="rId41" Type="http://schemas.openxmlformats.org/officeDocument/2006/relationships/font" Target="fonts/Unbounded-bold.fntdata"/><Relationship Id="rId22" Type="http://schemas.openxmlformats.org/officeDocument/2006/relationships/slide" Target="slides/slide14.xml"/><Relationship Id="rId44" Type="http://schemas.openxmlformats.org/officeDocument/2006/relationships/font" Target="fonts/OpenSans-italic.fntdata"/><Relationship Id="rId21" Type="http://schemas.openxmlformats.org/officeDocument/2006/relationships/slide" Target="slides/slide13.xml"/><Relationship Id="rId43" Type="http://schemas.openxmlformats.org/officeDocument/2006/relationships/font" Target="fonts/OpenSans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font" Target="fonts/Montserrat-bold.fntdata"/><Relationship Id="rId14" Type="http://schemas.openxmlformats.org/officeDocument/2006/relationships/slide" Target="slides/slide6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9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8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b1bdceee2_2_54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34b1bdceee2_2_54:notes"/>
          <p:cNvSpPr txBox="1"/>
          <p:nvPr>
            <p:ph idx="1" type="body"/>
          </p:nvPr>
        </p:nvSpPr>
        <p:spPr>
          <a:xfrm>
            <a:off x="571500" y="2750400"/>
            <a:ext cx="4571400" cy="2249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4b1bdceee2_2_54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b8ce95811_0_76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34b8ce95811_0_76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34b8ce95811_0_76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b8ce95811_0_89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g34b8ce95811_0_89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4b8ce95811_0_89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b8ce95811_0_102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g34b8ce95811_0_102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4b8ce95811_0_102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b8ce95811_0_111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g34b8ce95811_0_111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4b8ce95811_0_111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b8ce95811_0_121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g34b8ce95811_0_121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34b8ce95811_0_121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b8ce95811_0_130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g34b8ce95811_0_130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34b8ce95811_0_130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b8ce95811_0_140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g34b8ce95811_0_140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34b8ce95811_0_140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b8ce95811_0_148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g34b8ce95811_0_148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4b8ce95811_0_148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b1bdceee2_0_163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g34b1bdceee2_0_163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4b1bdceee2_0_163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bb1feff12_0_0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g34bb1feff12_0_0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4bb1feff12_0_0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b1bdceee2_2_65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34b1bdceee2_2_65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4b1bdceee2_2_65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bb1feff12_0_10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g34bb1feff12_0_10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4bb1feff12_0_10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bb1feff12_0_17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g34bb1feff12_0_17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4bb1feff12_0_17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bb1feff12_0_26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g34bb1feff12_0_26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4bb1feff12_0_26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bb1feff12_0_36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34bb1feff12_0_36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4bb1feff12_0_36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b453c6da2_0_18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g34b453c6da2_0_18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4b453c6da2_0_18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bcf965ee1_0_2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g34bcf965ee1_0_2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4bcf965ee1_0_2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bcf965ee1_0_10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g34bcf965ee1_0_10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34bcf965ee1_0_10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b1bdceee2_2_475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34b1bdceee2_2_475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34b1bdceee2_2_475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b1bdceee2_0_146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g34b1bdceee2_0_146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4b1bdceee2_0_146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b1bdceee2_0_153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34b1bdceee2_0_153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4b1bdceee2_0_153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b8ce95811_0_8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g34b8ce95811_0_8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4b8ce95811_0_8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b8ce95811_0_18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34b8ce95811_0_18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34b8ce95811_0_18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b8ce95811_0_32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34b8ce95811_0_32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4b8ce95811_0_32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b8ce95811_0_44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g34b8ce95811_0_44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4b8ce95811_0_44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b8ce95811_0_57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34b8ce95811_0_57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34b8ce95811_0_57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457200" y="205200"/>
            <a:ext cx="8229375" cy="39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525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55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19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2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55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19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idx="1" type="subTitle"/>
          </p:nvPr>
        </p:nvSpPr>
        <p:spPr>
          <a:xfrm>
            <a:off x="457200" y="205200"/>
            <a:ext cx="8229375" cy="39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3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3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457200" y="1203525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2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4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1" type="body"/>
          </p:nvPr>
        </p:nvSpPr>
        <p:spPr>
          <a:xfrm>
            <a:off x="4572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2" type="body"/>
          </p:nvPr>
        </p:nvSpPr>
        <p:spPr>
          <a:xfrm>
            <a:off x="323955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3" type="body"/>
          </p:nvPr>
        </p:nvSpPr>
        <p:spPr>
          <a:xfrm>
            <a:off x="60219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4" type="body"/>
          </p:nvPr>
        </p:nvSpPr>
        <p:spPr>
          <a:xfrm>
            <a:off x="4572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5" type="body"/>
          </p:nvPr>
        </p:nvSpPr>
        <p:spPr>
          <a:xfrm>
            <a:off x="323955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6" type="body"/>
          </p:nvPr>
        </p:nvSpPr>
        <p:spPr>
          <a:xfrm>
            <a:off x="60219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3" name="Google Shape;53;p13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4400" y="4843575"/>
            <a:ext cx="1076175" cy="2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7" name="Google Shape;107;p26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4400" y="4843575"/>
            <a:ext cx="1076175" cy="2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/>
          <p:nvPr/>
        </p:nvSpPr>
        <p:spPr>
          <a:xfrm>
            <a:off x="496125" y="822825"/>
            <a:ext cx="3902625" cy="265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Artificial Intelligence (Machine Learning &amp; Deep Learning)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9"/>
          <p:cNvSpPr/>
          <p:nvPr/>
        </p:nvSpPr>
        <p:spPr>
          <a:xfrm>
            <a:off x="496125" y="3828150"/>
            <a:ext cx="8151300" cy="2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NAVTCC &amp; Strings Technologies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9"/>
          <p:cNvSpPr/>
          <p:nvPr/>
        </p:nvSpPr>
        <p:spPr>
          <a:xfrm>
            <a:off x="496125" y="4224825"/>
            <a:ext cx="226350" cy="226350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6" name="Google Shape;1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850" y="4229775"/>
            <a:ext cx="216900" cy="2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9"/>
          <p:cNvSpPr/>
          <p:nvPr/>
        </p:nvSpPr>
        <p:spPr>
          <a:xfrm>
            <a:off x="793800" y="4214475"/>
            <a:ext cx="1591875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by Salman Ahmad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325" y="293213"/>
            <a:ext cx="2882201" cy="4240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/>
          <p:nvPr/>
        </p:nvSpPr>
        <p:spPr>
          <a:xfrm>
            <a:off x="222750" y="32225"/>
            <a:ext cx="2453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For Loop: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8"/>
          <p:cNvSpPr/>
          <p:nvPr/>
        </p:nvSpPr>
        <p:spPr>
          <a:xfrm>
            <a:off x="643775" y="803350"/>
            <a:ext cx="29082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 1: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print numbers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i in range(5):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print(i)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OUTPUT</a:t>
            </a: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48"/>
          <p:cNvSpPr/>
          <p:nvPr/>
        </p:nvSpPr>
        <p:spPr>
          <a:xfrm>
            <a:off x="5368175" y="498550"/>
            <a:ext cx="34944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 2: 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 through words using index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sentence = "Python is great for NLP"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words = sentence.split()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i in range(len(words)):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print(f"Word {i+1}: {words[i]}")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OUTPUT:</a:t>
            </a:r>
            <a:endParaRPr b="1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 1: Python  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 2: is  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 3: great  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 4: for  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 5: NLP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48"/>
          <p:cNvSpPr/>
          <p:nvPr/>
        </p:nvSpPr>
        <p:spPr>
          <a:xfrm>
            <a:off x="2368050" y="32225"/>
            <a:ext cx="4721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With range()</a:t>
            </a:r>
            <a:endParaRPr b="1" sz="16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/>
          <p:nvPr/>
        </p:nvSpPr>
        <p:spPr>
          <a:xfrm>
            <a:off x="1899150" y="184625"/>
            <a:ext cx="50118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While</a:t>
            </a: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Loop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9"/>
          <p:cNvSpPr/>
          <p:nvPr/>
        </p:nvSpPr>
        <p:spPr>
          <a:xfrm>
            <a:off x="415175" y="879550"/>
            <a:ext cx="43722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 while loop repeats a block of code as long as a given condition is True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Great for repeating until a condition changes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Syntax: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</a:t>
            </a: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while condition: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# do something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pixelated orange infinity symbol on a white background (Provided by Tenor)" id="266" name="Google Shape;2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450" y="1514475"/>
            <a:ext cx="17716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0"/>
          <p:cNvSpPr/>
          <p:nvPr/>
        </p:nvSpPr>
        <p:spPr>
          <a:xfrm>
            <a:off x="1899150" y="184625"/>
            <a:ext cx="50118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While Loop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0"/>
          <p:cNvSpPr/>
          <p:nvPr/>
        </p:nvSpPr>
        <p:spPr>
          <a:xfrm>
            <a:off x="4377575" y="1489150"/>
            <a:ext cx="43722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Be Careful with Infinite Loops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If the condition never becomes False, the loop will run forever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man in a suit and tie is holding a cell phone and says be careful (Provided by Tenor)" id="274" name="Google Shape;2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00" y="2022550"/>
            <a:ext cx="3331225" cy="2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/>
          <p:nvPr/>
        </p:nvSpPr>
        <p:spPr>
          <a:xfrm>
            <a:off x="2661150" y="32225"/>
            <a:ext cx="2453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While</a:t>
            </a: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Loop: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1"/>
          <p:cNvSpPr/>
          <p:nvPr/>
        </p:nvSpPr>
        <p:spPr>
          <a:xfrm>
            <a:off x="643775" y="395650"/>
            <a:ext cx="29082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 1: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Count upto 5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x = 1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while x &lt;= 5: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print(x)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x += 1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OUTPUT</a:t>
            </a: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51"/>
          <p:cNvSpPr/>
          <p:nvPr/>
        </p:nvSpPr>
        <p:spPr>
          <a:xfrm>
            <a:off x="4813800" y="498550"/>
            <a:ext cx="40488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 2: 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Word guessing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target = "python"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guess = ""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while guess != target: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guess = input("Guess the word: ").lower()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print("You got it!")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51"/>
          <p:cNvSpPr/>
          <p:nvPr/>
        </p:nvSpPr>
        <p:spPr>
          <a:xfrm>
            <a:off x="5035050" y="32225"/>
            <a:ext cx="3075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</a:t>
            </a:r>
            <a:endParaRPr b="1" sz="16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/>
          <p:nvPr/>
        </p:nvSpPr>
        <p:spPr>
          <a:xfrm>
            <a:off x="2127750" y="32225"/>
            <a:ext cx="2453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While Loop: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1634375" y="395650"/>
            <a:ext cx="70584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When to Use while in NLP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Waiting for specific input in chatbots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Looping until text matches a pattern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Reading lines from a file until EOF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Interactive tools or pipelines with manual breakpoints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4501650" y="32225"/>
            <a:ext cx="3075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Some Use cases in NLP</a:t>
            </a:r>
            <a:endParaRPr b="1" sz="16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/>
          <p:nvPr/>
        </p:nvSpPr>
        <p:spPr>
          <a:xfrm>
            <a:off x="395650" y="32225"/>
            <a:ext cx="4719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 Control Statements 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3"/>
          <p:cNvSpPr/>
          <p:nvPr/>
        </p:nvSpPr>
        <p:spPr>
          <a:xfrm>
            <a:off x="197825" y="548050"/>
            <a:ext cx="84948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break – 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Exit the Loop Early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Immediately stops the loop, even if the condition is still true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Used when a certain condition is met or an error occurs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Example: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word in ["hello", "nlp", "stop", "python"]: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if word == "stop":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    		break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print(word)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53"/>
          <p:cNvSpPr/>
          <p:nvPr/>
        </p:nvSpPr>
        <p:spPr>
          <a:xfrm>
            <a:off x="5187450" y="32225"/>
            <a:ext cx="3075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– break, continue, pass</a:t>
            </a:r>
            <a:endParaRPr b="1" sz="16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/>
          <p:nvPr/>
        </p:nvSpPr>
        <p:spPr>
          <a:xfrm>
            <a:off x="395650" y="32225"/>
            <a:ext cx="4719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 Control Statements 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4"/>
          <p:cNvSpPr/>
          <p:nvPr/>
        </p:nvSpPr>
        <p:spPr>
          <a:xfrm>
            <a:off x="197825" y="548050"/>
            <a:ext cx="84948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continue – 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Skip Current Iteration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Skips the current loop cycle, and moves to the next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Useful for ignoring unwanted items (e.g., stopwords in NLP)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Example: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word in ["the", "is", "awesome", "in"]: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if word in ["the", "is", "in"]: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    		continue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print(word)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54"/>
          <p:cNvSpPr/>
          <p:nvPr/>
        </p:nvSpPr>
        <p:spPr>
          <a:xfrm>
            <a:off x="5187450" y="32225"/>
            <a:ext cx="3075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– break, continue, pass</a:t>
            </a:r>
            <a:endParaRPr b="1" sz="16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/>
          <p:nvPr/>
        </p:nvSpPr>
        <p:spPr>
          <a:xfrm>
            <a:off x="395650" y="32225"/>
            <a:ext cx="4719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 Control Statements 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5"/>
          <p:cNvSpPr/>
          <p:nvPr/>
        </p:nvSpPr>
        <p:spPr>
          <a:xfrm>
            <a:off x="197825" y="548050"/>
            <a:ext cx="84948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pass – 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Do Nothing (Placeholder)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Does nothing at all — just a placeholder to avoid syntax errors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Useful during development or to define a loop or function structure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Example: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word in ["token", "skip", "here"]: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if word == "skip":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    		pass  # we'll handle it later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print(word)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5"/>
          <p:cNvSpPr/>
          <p:nvPr/>
        </p:nvSpPr>
        <p:spPr>
          <a:xfrm>
            <a:off x="5187450" y="32225"/>
            <a:ext cx="3075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– break, continue, pass</a:t>
            </a:r>
            <a:endParaRPr b="1" sz="16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/>
          <p:nvPr/>
        </p:nvSpPr>
        <p:spPr>
          <a:xfrm>
            <a:off x="2031025" y="184625"/>
            <a:ext cx="507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</a:t>
            </a: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or loop vs while loop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2" name="Google Shape;322;p56"/>
          <p:cNvGraphicFramePr/>
          <p:nvPr/>
        </p:nvGraphicFramePr>
        <p:xfrm>
          <a:off x="108400" y="10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{16D3330A-5F33-4BF1-AA7E-990AFAF53667}</a:tableStyleId>
              </a:tblPr>
              <a:tblGrid>
                <a:gridCol w="1788875"/>
                <a:gridCol w="4110025"/>
                <a:gridCol w="2949450"/>
              </a:tblGrid>
              <a:tr h="341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Feature</a:t>
                      </a:r>
                      <a:r>
                        <a:rPr b="1" lang="en">
                          <a:solidFill>
                            <a:schemeClr val="dk2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	</a:t>
                      </a:r>
                      <a:endParaRPr b="1"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for Loop</a:t>
                      </a:r>
                      <a:endParaRPr b="1"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while Loop</a:t>
                      </a:r>
                      <a:endParaRPr b="1">
                        <a:solidFill>
                          <a:schemeClr val="dk2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/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Usage</a:t>
                      </a:r>
                      <a:endParaRPr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Used when you know how many times to repeat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Used when you don’t know how many times to repeat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Best For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Iterating over sequences (lists, strings, etc.)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Repeating until a condition becomes False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Control</a:t>
                      </a:r>
                      <a:endParaRPr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Automatically gets next item from sequence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Manually control loop using conditions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Structure</a:t>
                      </a:r>
                      <a:endParaRPr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Compact and cleaner for fixed iterations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More flexible, but needs careful condition control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Risk of infinite Loop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❌ Less likely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✅ More likely if condition never changes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/>
          <p:nvPr/>
        </p:nvSpPr>
        <p:spPr>
          <a:xfrm>
            <a:off x="2224450" y="32225"/>
            <a:ext cx="4719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Nested Loops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7"/>
          <p:cNvSpPr/>
          <p:nvPr/>
        </p:nvSpPr>
        <p:spPr>
          <a:xfrm>
            <a:off x="197825" y="548050"/>
            <a:ext cx="84948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 loop inside another loop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Inner loop completes all iterations in each iteration of the outer loop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Allows us to iterate through multi-level data structures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Common when working with lists of lists, matrices, or token-tag pairs in NLP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Example:</a:t>
            </a:r>
            <a:b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</a:b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i in range(3):</a:t>
            </a:r>
            <a:endParaRPr b="1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j in range(2):</a:t>
            </a:r>
            <a:endParaRPr b="1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print(f"i={i}, j={j}")</a:t>
            </a:r>
            <a:endParaRPr b="1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/>
          <p:nvPr/>
        </p:nvSpPr>
        <p:spPr>
          <a:xfrm>
            <a:off x="4089150" y="1276650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0"/>
          <p:cNvSpPr/>
          <p:nvPr/>
        </p:nvSpPr>
        <p:spPr>
          <a:xfrm>
            <a:off x="4436550" y="114817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0"/>
          <p:cNvSpPr/>
          <p:nvPr/>
        </p:nvSpPr>
        <p:spPr>
          <a:xfrm>
            <a:off x="4564800" y="1012725"/>
            <a:ext cx="13800" cy="37350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0"/>
          <p:cNvSpPr/>
          <p:nvPr/>
        </p:nvSpPr>
        <p:spPr>
          <a:xfrm>
            <a:off x="4481550" y="1170900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0"/>
          <p:cNvSpPr/>
          <p:nvPr/>
        </p:nvSpPr>
        <p:spPr>
          <a:xfrm>
            <a:off x="845550" y="1180800"/>
            <a:ext cx="3123675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While, for loops and use of enumerate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0"/>
          <p:cNvSpPr/>
          <p:nvPr/>
        </p:nvSpPr>
        <p:spPr>
          <a:xfrm>
            <a:off x="4693275" y="1879200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0"/>
          <p:cNvSpPr/>
          <p:nvPr/>
        </p:nvSpPr>
        <p:spPr>
          <a:xfrm>
            <a:off x="4436550" y="175072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0"/>
          <p:cNvSpPr/>
          <p:nvPr/>
        </p:nvSpPr>
        <p:spPr>
          <a:xfrm>
            <a:off x="4481550" y="1773225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0"/>
          <p:cNvSpPr/>
          <p:nvPr/>
        </p:nvSpPr>
        <p:spPr>
          <a:xfrm>
            <a:off x="5126850" y="1783350"/>
            <a:ext cx="2489850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Nested loops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0"/>
          <p:cNvSpPr/>
          <p:nvPr/>
        </p:nvSpPr>
        <p:spPr>
          <a:xfrm>
            <a:off x="4089150" y="2421225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0"/>
          <p:cNvSpPr/>
          <p:nvPr/>
        </p:nvSpPr>
        <p:spPr>
          <a:xfrm>
            <a:off x="4436550" y="229297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0"/>
          <p:cNvSpPr/>
          <p:nvPr/>
        </p:nvSpPr>
        <p:spPr>
          <a:xfrm>
            <a:off x="4481550" y="2315475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0"/>
          <p:cNvSpPr/>
          <p:nvPr/>
        </p:nvSpPr>
        <p:spPr>
          <a:xfrm>
            <a:off x="425700" y="2325600"/>
            <a:ext cx="3543750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List comprehension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0"/>
          <p:cNvSpPr/>
          <p:nvPr/>
        </p:nvSpPr>
        <p:spPr>
          <a:xfrm>
            <a:off x="4693275" y="2963475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0"/>
          <p:cNvSpPr/>
          <p:nvPr/>
        </p:nvSpPr>
        <p:spPr>
          <a:xfrm>
            <a:off x="4436550" y="283522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0"/>
          <p:cNvSpPr/>
          <p:nvPr/>
        </p:nvSpPr>
        <p:spPr>
          <a:xfrm>
            <a:off x="4481550" y="2857725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0"/>
          <p:cNvSpPr/>
          <p:nvPr/>
        </p:nvSpPr>
        <p:spPr>
          <a:xfrm>
            <a:off x="5174550" y="2867850"/>
            <a:ext cx="2376000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Iterators and Iterables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0"/>
          <p:cNvSpPr/>
          <p:nvPr/>
        </p:nvSpPr>
        <p:spPr>
          <a:xfrm>
            <a:off x="892575" y="218250"/>
            <a:ext cx="5085675" cy="44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Outline Week 1 Day </a:t>
            </a:r>
            <a:r>
              <a:rPr b="1" lang="en" sz="28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5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/>
          <p:nvPr/>
        </p:nvSpPr>
        <p:spPr>
          <a:xfrm>
            <a:off x="2224450" y="32225"/>
            <a:ext cx="4719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Nested Loops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8"/>
          <p:cNvSpPr/>
          <p:nvPr/>
        </p:nvSpPr>
        <p:spPr>
          <a:xfrm>
            <a:off x="197825" y="548050"/>
            <a:ext cx="84948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While using nested loops: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Keep nesting levels low (max 2–3)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 meaningful variable names (word, sentence, not i, j)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Avoid unnecessary nesting → can hurt readability &amp; performance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Break into functions when complexity increases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/>
          <p:nvPr/>
        </p:nvSpPr>
        <p:spPr>
          <a:xfrm>
            <a:off x="2224450" y="260825"/>
            <a:ext cx="4719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List Comprehensions in Python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9"/>
          <p:cNvSpPr/>
          <p:nvPr/>
        </p:nvSpPr>
        <p:spPr>
          <a:xfrm>
            <a:off x="197825" y="548050"/>
            <a:ext cx="84948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 concise way to create lists using a single line of code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Replaces for loops for generating new lists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Syntax: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[expression for item in iterable if condition]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numbers = [1, 2, 3, 4, 5]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squares = [x ** 2 for x in numbers]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print(squares)  # [1, 4, 9, 16, 25]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/>
          <p:nvPr/>
        </p:nvSpPr>
        <p:spPr>
          <a:xfrm>
            <a:off x="90850" y="260825"/>
            <a:ext cx="4031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List Comprehensions in Python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0"/>
          <p:cNvSpPr/>
          <p:nvPr/>
        </p:nvSpPr>
        <p:spPr>
          <a:xfrm>
            <a:off x="197825" y="548050"/>
            <a:ext cx="43743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endParaRPr b="1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sentence = "Python is powerful and simple"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words = sentence.split()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short_words = [w for w in words if len(w) &lt;= 4]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print(short_words)  # ['is', 'and']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60"/>
          <p:cNvSpPr/>
          <p:nvPr/>
        </p:nvSpPr>
        <p:spPr>
          <a:xfrm>
            <a:off x="4693500" y="584700"/>
            <a:ext cx="43743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endParaRPr b="1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sentence = "Python is powerful and simple"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words = sentence.split()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word_len_pairs = </a:t>
            </a: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[(w, len(w)) for w in words]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print(word_len_pairs)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Example: Nested loops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matrix = [[1, 2], [3, 4], [5, 6]]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flattened = [item for row in matrix for item in row]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print(flattened)  # [1, 2, 3, 4, 5, 6]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/>
          <p:nvPr/>
        </p:nvSpPr>
        <p:spPr>
          <a:xfrm>
            <a:off x="395650" y="413225"/>
            <a:ext cx="4719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List Comprehensions in Python</a:t>
            </a:r>
            <a:endParaRPr sz="23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58" name="Google Shape;358;p61"/>
          <p:cNvSpPr/>
          <p:nvPr/>
        </p:nvSpPr>
        <p:spPr>
          <a:xfrm>
            <a:off x="197825" y="548050"/>
            <a:ext cx="84948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While using nested loops in list comprehensions: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 for simple, readable logic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Avoid if logic is too complex → stick to for loops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Works with any iterable (strings, lists, tuples, etc.)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2"/>
          <p:cNvSpPr/>
          <p:nvPr/>
        </p:nvSpPr>
        <p:spPr>
          <a:xfrm>
            <a:off x="3534500" y="184625"/>
            <a:ext cx="1652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Loops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2"/>
          <p:cNvSpPr/>
          <p:nvPr/>
        </p:nvSpPr>
        <p:spPr>
          <a:xfrm>
            <a:off x="1329575" y="1108150"/>
            <a:ext cx="54009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What is an iterable? 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An object you can loop over (like in a for loop)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 list, tuple, set, dict, str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Implements the __iter__() method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words = ["nlp", "python", "fun"]  # ← Iterable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word in words: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print(word)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/>
          <p:nvPr/>
        </p:nvSpPr>
        <p:spPr>
          <a:xfrm>
            <a:off x="3534500" y="184625"/>
            <a:ext cx="1652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Loops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3"/>
          <p:cNvSpPr/>
          <p:nvPr/>
        </p:nvSpPr>
        <p:spPr>
          <a:xfrm>
            <a:off x="1329575" y="1108150"/>
            <a:ext cx="54009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What is an iterator? 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An object that remembers its state while iterating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Has two key methods: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__iter__() → returns the iterator itself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__next__() → returns the next item or raises StopIteration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words = ["token", "model", "vector"]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it = iter(words)      	# Convert to iterator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print(next(it))       	# 'token'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print(next(it))       	# 'model'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/>
          <p:nvPr/>
        </p:nvSpPr>
        <p:spPr>
          <a:xfrm>
            <a:off x="3534500" y="184625"/>
            <a:ext cx="1652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Loops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4"/>
          <p:cNvSpPr/>
          <p:nvPr/>
        </p:nvSpPr>
        <p:spPr>
          <a:xfrm>
            <a:off x="2472575" y="650950"/>
            <a:ext cx="2653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Iterators vs Iterables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80" name="Google Shape;380;p64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{16D3330A-5F33-4BF1-AA7E-990AFAF53667}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Feature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Iterable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Iterator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be looped?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Keeps state?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Needs next()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Example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List, str, Tuple, Dict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iter(List)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5"/>
          <p:cNvPicPr preferRelativeResize="0"/>
          <p:nvPr/>
        </p:nvPicPr>
        <p:blipFill rotWithShape="1">
          <a:blip r:embed="rId3">
            <a:alphaModFix/>
          </a:blip>
          <a:srcRect b="0" l="16659" r="16658" t="0"/>
          <a:stretch/>
        </p:blipFill>
        <p:spPr>
          <a:xfrm>
            <a:off x="0" y="0"/>
            <a:ext cx="3428550" cy="51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5"/>
          <p:cNvSpPr/>
          <p:nvPr/>
        </p:nvSpPr>
        <p:spPr>
          <a:xfrm>
            <a:off x="3925125" y="1795500"/>
            <a:ext cx="47223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Questions?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5"/>
          <p:cNvSpPr/>
          <p:nvPr/>
        </p:nvSpPr>
        <p:spPr>
          <a:xfrm>
            <a:off x="3925125" y="2322675"/>
            <a:ext cx="4722300" cy="453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"He who asks a question is a fool for a minute; he who does not remains a fool forever." – Confucius</a:t>
            </a:r>
            <a:endParaRPr b="0" sz="15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What is a Loop in Programming?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1"/>
          <p:cNvSpPr/>
          <p:nvPr/>
        </p:nvSpPr>
        <p:spPr>
          <a:xfrm>
            <a:off x="341925" y="979875"/>
            <a:ext cx="85734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 loop is a way to repeat a block of code multiple times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Helps automate repetitive tasks instead of writing code over and over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Two main types in Python: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for loop – iterates over sequences (like lists, strings, etc.)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while loop – repeats as long as a condition is True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Loops are used in data processing, automation, and NLP tasks (e.g., iterating over words)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/>
          <p:nvPr/>
        </p:nvSpPr>
        <p:spPr>
          <a:xfrm>
            <a:off x="1899150" y="184625"/>
            <a:ext cx="50118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Why Loops are important?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2"/>
          <p:cNvSpPr/>
          <p:nvPr/>
        </p:nvSpPr>
        <p:spPr>
          <a:xfrm>
            <a:off x="415175" y="879550"/>
            <a:ext cx="84342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Reduce code length and complexity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○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Loops let you do more with less code by avoiding repetition.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Make programs efficient and dynamic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○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They adapt to data size and user input, running actions as needed.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Essential for handling collections of data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○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Loops process each item in lists, sentences, or datasets automatically.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/>
          <p:nvPr/>
        </p:nvSpPr>
        <p:spPr>
          <a:xfrm>
            <a:off x="1899150" y="184625"/>
            <a:ext cx="50118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For Loop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3"/>
          <p:cNvSpPr/>
          <p:nvPr/>
        </p:nvSpPr>
        <p:spPr>
          <a:xfrm>
            <a:off x="415175" y="879550"/>
            <a:ext cx="43722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 for loop is used to iterate over a sequence (like a list, string, tuple, or dictionary).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It automatically goes through each item in the sequence one by one.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Syntax: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item in sequence: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# do something with item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descr="a pixelated orange infinity symbol on a white background (Provided by Tenor)" id="213" name="Google Shape;2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450" y="1514475"/>
            <a:ext cx="17716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/>
          <p:nvPr/>
        </p:nvSpPr>
        <p:spPr>
          <a:xfrm>
            <a:off x="1899150" y="184625"/>
            <a:ext cx="2453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For Loop: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1253375" y="803350"/>
            <a:ext cx="29082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 1: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Looping through a list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words = ["hello", "python", "nlp"]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word in words: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print(word.upper())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OUTPUT</a:t>
            </a: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HELLO  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PYTHON  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NLP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44"/>
          <p:cNvSpPr/>
          <p:nvPr/>
        </p:nvSpPr>
        <p:spPr>
          <a:xfrm>
            <a:off x="4044450" y="184625"/>
            <a:ext cx="4721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</a:t>
            </a:r>
            <a:endParaRPr b="0" sz="16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4"/>
          <p:cNvSpPr/>
          <p:nvPr/>
        </p:nvSpPr>
        <p:spPr>
          <a:xfrm>
            <a:off x="5368175" y="803350"/>
            <a:ext cx="29082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 2: 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Looping through a string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char in "text":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print(char)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OUTPUT</a:t>
            </a: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t  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e  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x  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/>
          <p:nvPr/>
        </p:nvSpPr>
        <p:spPr>
          <a:xfrm>
            <a:off x="1899150" y="184625"/>
            <a:ext cx="2453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For Loop: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/>
          <p:nvPr/>
        </p:nvSpPr>
        <p:spPr>
          <a:xfrm>
            <a:off x="382475" y="803350"/>
            <a:ext cx="41895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Looping through words in a sentence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Looping through tokenized text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Applying transformations (e.g., lowercasing, cleaning)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Counting word frequency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Tagging or labeling words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30" name="Google Shape;230;p45"/>
          <p:cNvSpPr/>
          <p:nvPr/>
        </p:nvSpPr>
        <p:spPr>
          <a:xfrm>
            <a:off x="4044450" y="184625"/>
            <a:ext cx="4721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Common Use Cases in NLP</a:t>
            </a:r>
            <a:endParaRPr b="1" sz="16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31" name="Google Shape;231;p45"/>
          <p:cNvSpPr/>
          <p:nvPr/>
        </p:nvSpPr>
        <p:spPr>
          <a:xfrm>
            <a:off x="4954475" y="803350"/>
            <a:ext cx="41895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sentence = "Python makes Natural Language Processing fun and powerful"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words = sentence.lower().split()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count = 0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word in words: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if len(word) &gt; 4: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    		count += 1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print("Number of words longer than 4 characters:", count)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/>
          <p:nvPr/>
        </p:nvSpPr>
        <p:spPr>
          <a:xfrm>
            <a:off x="1899150" y="184625"/>
            <a:ext cx="2453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For Loop: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6"/>
          <p:cNvSpPr/>
          <p:nvPr/>
        </p:nvSpPr>
        <p:spPr>
          <a:xfrm>
            <a:off x="382475" y="803350"/>
            <a:ext cx="36621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Example: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Word Frequency Counter using For Loop and Dictionary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It's the foundation of Bag of Words models, TF-IDF, and token statistics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39" name="Google Shape;239;p46"/>
          <p:cNvSpPr/>
          <p:nvPr/>
        </p:nvSpPr>
        <p:spPr>
          <a:xfrm>
            <a:off x="4044450" y="184625"/>
            <a:ext cx="4721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Common Use Cases in NLP</a:t>
            </a:r>
            <a:endParaRPr b="1" sz="16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40" name="Google Shape;240;p46"/>
          <p:cNvSpPr/>
          <p:nvPr/>
        </p:nvSpPr>
        <p:spPr>
          <a:xfrm>
            <a:off x="4299450" y="803350"/>
            <a:ext cx="48444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sentence = "NLP makes NLP fun and powerful"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words = sentence.lower().split()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freq = {}  # Empty dictionary to store frequencies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word in words: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freq[word] = freq.get(word, 0) + 1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print(freq)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OUTPUT:</a:t>
            </a:r>
            <a:endParaRPr b="1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{'nlp': 2, 'makes': 1, 'fun': 1, 'and': 1, 'powerful': 1}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/>
          <p:nvPr/>
        </p:nvSpPr>
        <p:spPr>
          <a:xfrm>
            <a:off x="1899150" y="184625"/>
            <a:ext cx="2453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For Loop: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7"/>
          <p:cNvSpPr/>
          <p:nvPr/>
        </p:nvSpPr>
        <p:spPr>
          <a:xfrm>
            <a:off x="382475" y="803350"/>
            <a:ext cx="36621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What is range()?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Generates a sequence of numbers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Commonly used with for loops when you want to repeat code a fixed number of times or loop by index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48" name="Google Shape;248;p47"/>
          <p:cNvSpPr/>
          <p:nvPr/>
        </p:nvSpPr>
        <p:spPr>
          <a:xfrm>
            <a:off x="4044450" y="184625"/>
            <a:ext cx="4721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With range()</a:t>
            </a:r>
            <a:endParaRPr b="1" sz="16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49" name="Google Shape;249;p47"/>
          <p:cNvSpPr/>
          <p:nvPr/>
        </p:nvSpPr>
        <p:spPr>
          <a:xfrm>
            <a:off x="4299450" y="803350"/>
            <a:ext cx="48444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Basic Syntax:</a:t>
            </a:r>
            <a:endParaRPr b="1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for i in range(start, stop, step):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# do something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start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– where to begin (default = 0)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stop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– where to end (exclusive)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step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– how much to increase (default = 1)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